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688" r:id="rId4"/>
    <p:sldId id="493" r:id="rId5"/>
    <p:sldId id="494" r:id="rId6"/>
    <p:sldId id="657" r:id="rId7"/>
    <p:sldId id="658" r:id="rId8"/>
    <p:sldId id="661" r:id="rId9"/>
    <p:sldId id="508" r:id="rId10"/>
    <p:sldId id="507" r:id="rId11"/>
    <p:sldId id="502" r:id="rId12"/>
    <p:sldId id="687" r:id="rId13"/>
    <p:sldId id="503" r:id="rId14"/>
    <p:sldId id="501" r:id="rId15"/>
    <p:sldId id="477" r:id="rId16"/>
    <p:sldId id="399" r:id="rId17"/>
    <p:sldId id="409" r:id="rId18"/>
    <p:sldId id="481" r:id="rId19"/>
    <p:sldId id="4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8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oriappslibrary.hana.ondemand.com/sap/fix/externalViewer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Northwind/Northwind.svc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soyuztechnologies/MouriTechUI5Fiori/blob/master/Day%2018/i18n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5E1C73E6-34DE-4AE2-BB4D-44FC575438C3}"/>
              </a:ext>
            </a:extLst>
          </p:cNvPr>
          <p:cNvSpPr txBox="1">
            <a:spLocks/>
          </p:cNvSpPr>
          <p:nvPr/>
        </p:nvSpPr>
        <p:spPr>
          <a:xfrm>
            <a:off x="241358" y="407968"/>
            <a:ext cx="10515600" cy="584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A83DA-6FDD-4D65-ABC8-88C1E6E58259}"/>
              </a:ext>
            </a:extLst>
          </p:cNvPr>
          <p:cNvSpPr txBox="1"/>
          <p:nvPr/>
        </p:nvSpPr>
        <p:spPr>
          <a:xfrm>
            <a:off x="241358" y="925281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D612BF3E-71F7-4F40-985C-CA38AC0B90A7}"/>
              </a:ext>
            </a:extLst>
          </p:cNvPr>
          <p:cNvSpPr/>
          <p:nvPr/>
        </p:nvSpPr>
        <p:spPr>
          <a:xfrm>
            <a:off x="6395963" y="2301542"/>
            <a:ext cx="4258490" cy="4258490"/>
          </a:xfrm>
          <a:prstGeom prst="blockArc">
            <a:avLst>
              <a:gd name="adj1" fmla="val 18323416"/>
              <a:gd name="adj2" fmla="val 20397385"/>
              <a:gd name="adj3" fmla="val 23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CE2AF2E2-51BF-4C8B-9B15-3CB51643D3BA}"/>
              </a:ext>
            </a:extLst>
          </p:cNvPr>
          <p:cNvSpPr/>
          <p:nvPr/>
        </p:nvSpPr>
        <p:spPr>
          <a:xfrm>
            <a:off x="6395963" y="2255647"/>
            <a:ext cx="4258490" cy="4258490"/>
          </a:xfrm>
          <a:prstGeom prst="blockArc">
            <a:avLst>
              <a:gd name="adj1" fmla="val 16163627"/>
              <a:gd name="adj2" fmla="val 18351878"/>
              <a:gd name="adj3" fmla="val 23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3C96F2FE-5DF1-4C23-ADC8-71ECA56E7A90}"/>
              </a:ext>
            </a:extLst>
          </p:cNvPr>
          <p:cNvSpPr/>
          <p:nvPr/>
        </p:nvSpPr>
        <p:spPr>
          <a:xfrm>
            <a:off x="6396449" y="2322247"/>
            <a:ext cx="4258490" cy="4258490"/>
          </a:xfrm>
          <a:prstGeom prst="blockArc">
            <a:avLst>
              <a:gd name="adj1" fmla="val 11959391"/>
              <a:gd name="adj2" fmla="val 14029258"/>
              <a:gd name="adj3" fmla="val 23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F49343E-A016-4844-9531-934F3EEE2988}"/>
              </a:ext>
            </a:extLst>
          </p:cNvPr>
          <p:cNvSpPr/>
          <p:nvPr/>
        </p:nvSpPr>
        <p:spPr>
          <a:xfrm>
            <a:off x="6400423" y="2255647"/>
            <a:ext cx="4258490" cy="4258490"/>
          </a:xfrm>
          <a:prstGeom prst="blockArc">
            <a:avLst>
              <a:gd name="adj1" fmla="val 14002180"/>
              <a:gd name="adj2" fmla="val 16194859"/>
              <a:gd name="adj3" fmla="val 24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E73C53-CE07-4D1D-B498-0F72B95AEF2F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D78406-FEFB-48F7-A584-0D374D4652D0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499A1C-223E-4C33-8FB7-EF70E6BE49EA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F4CB7D-B73B-4B0F-A08E-D31AA12C5C87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11B31F-C17A-4215-BEC3-5677EE03FB88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B00A6D-FCCB-489A-918F-DC2562E54DB9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379FC4-D993-45DE-8953-F139A522728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6794EEE3-BB10-4177-9A75-F388749ABDF3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EB31B2DA-72A6-4836-9E66-C730DF321A10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F786D8CD-4C8D-43B9-98C9-D090AA32B59F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DDCC495C-1302-43DD-90C3-F0C806FA2E5B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C48F999-406E-4706-B40C-39E20C252B73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E0B0575-186D-46FF-9B19-96D4F9E59B09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E9E49ABF-B903-4EBC-A88F-6ABAC1C830C3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289FBF-8A83-4127-89B2-559129E1A2E6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AF2919-C0C8-434F-A0EC-8C141E952867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79DE15-7152-4BC7-A4CC-1026C462F6D0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05E3CB-6758-420E-874C-5B5C3A6F42F0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69A06B-C5CB-405D-9A90-A68F0FE3CBDC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1D676A-4CD9-4F0D-A6F8-B2ADD7DF9771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1D8F71-C247-492A-8503-AC18815A1D60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98C520-1A54-41F7-A339-2C591FDE3A73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DDC660-AFBD-4B39-9D66-481DDEA8EA31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9C61EA-5343-4063-B809-DECCF98BFBA3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CB301-69E5-42DF-9879-086233F4DD1C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DDD6B128-5021-4D9C-A36A-D8C0F046724F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3C48DF71-0A01-48E3-80B1-3D54D10C7608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43">
            <a:extLst>
              <a:ext uri="{FF2B5EF4-FFF2-40B4-BE49-F238E27FC236}">
                <a16:creationId xmlns:a16="http://schemas.microsoft.com/office/drawing/2014/main" id="{8A0E32EB-CD5A-4562-B306-BB555F7D8B39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E1424A9-434A-4C62-BF19-B28B73C6B884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78CF76F-3BF9-40C0-A74D-BE167856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E25F2E1-11D9-4573-87FC-7D717DAE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A60F8D-D5EA-4D46-8201-9D31C6A8174E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C8B4571-4075-415C-AA6B-38A9323A3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D419412D-D834-4399-8A23-689F2CDF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E44BBE28-686B-446B-BCBA-3284EB0B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DF611F60-2BE0-412C-868C-06B02BA4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56E4D1F-5F8A-436D-B905-F8A602837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49" name="Footer Placeholder 45">
            <a:extLst>
              <a:ext uri="{FF2B5EF4-FFF2-40B4-BE49-F238E27FC236}">
                <a16:creationId xmlns:a16="http://schemas.microsoft.com/office/drawing/2014/main" id="{B0D6F824-F17C-4D69-8A93-AE90DACE0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39166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194" y="162695"/>
            <a:ext cx="10989305" cy="63178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</a:t>
            </a:r>
            <a:r>
              <a:rPr lang="en-US" sz="3600" i="0" dirty="0">
                <a:effectLst/>
                <a:latin typeface="Cooper Black" panose="0208090404030B020404" pitchFamily="18" charset="0"/>
              </a:rPr>
              <a:t>wo types of SAP-Fiori app implementations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9FB375-8DC8-403F-B80E-AE1CD198D19E}"/>
              </a:ext>
            </a:extLst>
          </p:cNvPr>
          <p:cNvGrpSpPr/>
          <p:nvPr/>
        </p:nvGrpSpPr>
        <p:grpSpPr>
          <a:xfrm>
            <a:off x="1087704" y="1641494"/>
            <a:ext cx="10300138" cy="4318004"/>
            <a:chOff x="912812" y="1473196"/>
            <a:chExt cx="10300138" cy="4318004"/>
          </a:xfrm>
        </p:grpSpPr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5B487DA9-9295-447D-A083-23B51FFFCB2C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72B06A-3D7E-49E3-84B5-D88C32B47A8F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E84D86FD-7C41-40A9-B803-E9C30ECC2374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03F55-87C7-4DC6-BC57-918DD6B944FA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A6165F75-CD81-4CBE-B5B8-2D169C04D6B8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1D43D0-6BDE-4C96-BC42-6C9B11BE75A7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8ABFE343-5B0D-4BFE-B304-2CAE071287AE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F8134-A3A9-4C1A-B4EE-98A9D1B6A82E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24D4B2F1-DE33-461E-A32A-3FA5F24BE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450027-56D4-47BE-89E3-A628E23C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87" y="896527"/>
            <a:ext cx="5708649" cy="43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24410" y="896527"/>
            <a:ext cx="889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the terminal in BAS and go to your project folder.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build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abap-deploy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Specify the source folder path for deployment …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./dist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Step6: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 a target ABAP system … http://103.207.171.202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Step7: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the ABAP system client number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Step8: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username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Step9: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password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Step10: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an application 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Step11: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description for the application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Step12: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package for the deployed application … $TMP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324410" y="27781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ABAP Deployment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4484A059-ED4B-41F4-BCCF-339B53DE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07535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05" y="76415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i="0" dirty="0"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306805" y="878727"/>
            <a:ext cx="88672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/n/ui2/flp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</a:t>
            </a:r>
            <a:r>
              <a:rPr lang="en-US" b="1" dirty="0" err="1">
                <a:solidFill>
                  <a:srgbClr val="3C3C3C"/>
                </a:solidFill>
                <a:latin typeface="Calibri (Body)"/>
              </a:rPr>
              <a:t>flpd_conf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800100" lvl="1" indent="-342900" algn="just">
              <a:buAutoNum type="arabicPeriod"/>
            </a:pP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/>
        </p:nvGraphicFramePr>
        <p:xfrm>
          <a:off x="2815389" y="3163311"/>
          <a:ext cx="6148137" cy="3358817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59561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opu</a:t>
                      </a:r>
                      <a:r>
                        <a:rPr lang="en-US" sz="1200" b="0" dirty="0">
                          <a:effectLst/>
                        </a:rPr>
                        <a:t>/</a:t>
                      </a:r>
                      <a:r>
                        <a:rPr lang="en-US" sz="1200" b="0" dirty="0" err="1">
                          <a:effectLst/>
                        </a:rPr>
                        <a:t>odata</a:t>
                      </a:r>
                      <a:r>
                        <a:rPr lang="en-US" sz="1200" b="0" dirty="0">
                          <a:effectLst/>
                        </a:rPr>
                        <a:t>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4306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306805" y="3059668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BFC99BF6-4874-46E8-98D7-0FC20705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1E29BFC2-6382-4F92-B538-4389440F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 Fiori App Integration with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Consuming No</a:t>
            </a:r>
            <a:r>
              <a:rPr lang="en-US" dirty="0"/>
              <a:t>rthwind OData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Fiori 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Fiori App Reference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types of SAP-Fiori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ABAP deployment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Pre-requisites for Standard Fiori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Relationship between Front-End Components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Free Stock Photo of Agenda With Pencil Means Written Agendas Schedules or  Outlines | Download Free Images and Free Illustrations">
            <a:extLst>
              <a:ext uri="{FF2B5EF4-FFF2-40B4-BE49-F238E27FC236}">
                <a16:creationId xmlns:a16="http://schemas.microsoft.com/office/drawing/2014/main" id="{DECCDB0A-8638-415D-90B9-02F3214A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7204"/>
            <a:ext cx="5501941" cy="412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10619D0B-337E-4908-A45C-892AAD0AA194}"/>
              </a:ext>
            </a:extLst>
          </p:cNvPr>
          <p:cNvSpPr txBox="1">
            <a:spLocks/>
          </p:cNvSpPr>
          <p:nvPr/>
        </p:nvSpPr>
        <p:spPr>
          <a:xfrm>
            <a:off x="9762837" y="6604650"/>
            <a:ext cx="2585514" cy="147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xs-app.json file in your project folder.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B76C0-4E6B-48C9-958D-F7CCF221CD98}"/>
              </a:ext>
            </a:extLst>
          </p:cNvPr>
          <p:cNvSpPr txBox="1"/>
          <p:nvPr/>
        </p:nvSpPr>
        <p:spPr>
          <a:xfrm>
            <a:off x="428918" y="1269053"/>
            <a:ext cx="84982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"/index.html"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authenticationType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csrfProtection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"^/sap/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opu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odata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/sap/Z_FIRST_XX_SRV/"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"CFN"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"^(.*)$"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"service"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"html5-apps-repo-rt"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8840EAF-DAEB-473D-8DF0-F815D501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189B8-2186-44A8-A75F-DD492285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7" y="2091212"/>
            <a:ext cx="2429164" cy="2675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1B9E32-7A3A-4A64-AF0A-5191CB59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93" y="2072863"/>
            <a:ext cx="4047833" cy="26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5F263-407D-4E56-8F1A-0DE1625C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718" y="2072862"/>
            <a:ext cx="3638659" cy="2675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Fiori Application From Template which Consumes Northwind OData service</a:t>
            </a:r>
          </a:p>
          <a:p>
            <a:endParaRPr lang="en-US" dirty="0"/>
          </a:p>
          <a:p>
            <a:r>
              <a:rPr lang="en-US" b="1" dirty="0"/>
              <a:t>Step1: </a:t>
            </a:r>
            <a:r>
              <a:rPr lang="en-US" dirty="0"/>
              <a:t>Starting Project from Template</a:t>
            </a:r>
            <a:endParaRPr lang="en-IN" b="1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2B2F87C-2FBD-43D3-AB10-61AD9478E7A0}"/>
              </a:ext>
            </a:extLst>
          </p:cNvPr>
          <p:cNvSpPr/>
          <p:nvPr/>
        </p:nvSpPr>
        <p:spPr>
          <a:xfrm>
            <a:off x="2993751" y="3064162"/>
            <a:ext cx="481691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5CD809-49F4-45C3-ABB4-EC4ECD5A8D46}"/>
              </a:ext>
            </a:extLst>
          </p:cNvPr>
          <p:cNvSpPr/>
          <p:nvPr/>
        </p:nvSpPr>
        <p:spPr>
          <a:xfrm>
            <a:off x="7825777" y="3064162"/>
            <a:ext cx="472456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66465-D91E-4EB0-867A-7B6A793E4FAD}"/>
              </a:ext>
            </a:extLst>
          </p:cNvPr>
          <p:cNvSpPr txBox="1"/>
          <p:nvPr/>
        </p:nvSpPr>
        <p:spPr>
          <a:xfrm>
            <a:off x="448854" y="4892244"/>
            <a:ext cx="254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From Template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F958-B324-4948-9921-0111D592D702}"/>
              </a:ext>
            </a:extLst>
          </p:cNvPr>
          <p:cNvSpPr txBox="1"/>
          <p:nvPr/>
        </p:nvSpPr>
        <p:spPr>
          <a:xfrm>
            <a:off x="3832605" y="4936896"/>
            <a:ext cx="415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Selection (Fiori Application)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9B05E-D5B9-4276-9F85-9CEAAA974547}"/>
              </a:ext>
            </a:extLst>
          </p:cNvPr>
          <p:cNvSpPr txBox="1"/>
          <p:nvPr/>
        </p:nvSpPr>
        <p:spPr>
          <a:xfrm>
            <a:off x="8931564" y="4937556"/>
            <a:ext cx="3260436" cy="3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Type &amp; Layout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88567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2: </a:t>
            </a:r>
            <a:r>
              <a:rPr lang="en-IN" dirty="0"/>
              <a:t>Data Source and Service Selection</a:t>
            </a:r>
          </a:p>
          <a:p>
            <a:r>
              <a:rPr lang="en-IN" b="1" dirty="0"/>
              <a:t> service url: </a:t>
            </a:r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11C4A-D237-4393-B665-989B82A0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2" y="1561082"/>
            <a:ext cx="9892146" cy="477795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8D6B124-12AF-4412-A225-944C8B98B35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AF05B82-8866-4008-B3A2-17992671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3: </a:t>
            </a:r>
            <a:r>
              <a:rPr lang="en-IN" dirty="0"/>
              <a:t>Entity Selection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4765-9FCA-43E7-B7AC-867085BF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7"/>
            <a:ext cx="5310964" cy="325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B6DE7-8634-46F0-B2C4-DA7CA85B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66" y="1333087"/>
            <a:ext cx="5333151" cy="325738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1EB097D-8946-4565-8EE8-7FC9501C6DF7}"/>
              </a:ext>
            </a:extLst>
          </p:cNvPr>
          <p:cNvSpPr/>
          <p:nvPr/>
        </p:nvSpPr>
        <p:spPr>
          <a:xfrm>
            <a:off x="5735835" y="2346406"/>
            <a:ext cx="720331" cy="12307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AFC7F-D861-4456-B3CE-867AC2A001B0}"/>
              </a:ext>
            </a:extLst>
          </p:cNvPr>
          <p:cNvSpPr txBox="1"/>
          <p:nvPr/>
        </p:nvSpPr>
        <p:spPr>
          <a:xfrm>
            <a:off x="424872" y="4987636"/>
            <a:ext cx="514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3.1 Object Selection(to be viewed in Master Page)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EAA9-3A81-40F0-B8C2-93811C0D4513}"/>
              </a:ext>
            </a:extLst>
          </p:cNvPr>
          <p:cNvSpPr txBox="1"/>
          <p:nvPr/>
        </p:nvSpPr>
        <p:spPr>
          <a:xfrm>
            <a:off x="6530109" y="4987636"/>
            <a:ext cx="523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3.2 Line Item Selection (to be viewed in Detail page)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EE05408-0EA3-403D-A547-F46901C3C47C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8019984B-D52E-4622-8F5C-0A10444B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7193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4: </a:t>
            </a:r>
            <a:r>
              <a:rPr lang="en-IN" dirty="0"/>
              <a:t>Finalizing the Project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0314-95F5-4EE6-930E-603910199CE2}"/>
              </a:ext>
            </a:extLst>
          </p:cNvPr>
          <p:cNvSpPr txBox="1"/>
          <p:nvPr/>
        </p:nvSpPr>
        <p:spPr>
          <a:xfrm>
            <a:off x="6271490" y="732923"/>
            <a:ext cx="47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Step5: </a:t>
            </a:r>
            <a:r>
              <a:rPr lang="en-US" dirty="0"/>
              <a:t>Run the project from Run Configuration</a:t>
            </a:r>
            <a:endParaRPr lang="en-IN" b="1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4F0FDCF-8D4F-4AF6-99E9-FBCAFEBB215D}"/>
              </a:ext>
            </a:extLst>
          </p:cNvPr>
          <p:cNvSpPr/>
          <p:nvPr/>
        </p:nvSpPr>
        <p:spPr>
          <a:xfrm>
            <a:off x="8354230" y="2418859"/>
            <a:ext cx="363337" cy="7204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1E7BED-ABD6-4F0F-A467-EC00A4769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" t="5912" r="5160" b="15978"/>
          <a:stretch/>
        </p:blipFill>
        <p:spPr>
          <a:xfrm>
            <a:off x="9026925" y="2399739"/>
            <a:ext cx="3070452" cy="883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685860-6608-4CF6-8AD1-85B87B896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87" y="1333087"/>
            <a:ext cx="1573086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533B42-694A-4C06-93F7-3F5CFBE2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2" y="1228894"/>
            <a:ext cx="5565420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EA29DD-FFCC-4CC0-8689-BA4FA6D097D8}"/>
              </a:ext>
            </a:extLst>
          </p:cNvPr>
          <p:cNvCxnSpPr>
            <a:cxnSpLocks/>
          </p:cNvCxnSpPr>
          <p:nvPr/>
        </p:nvCxnSpPr>
        <p:spPr>
          <a:xfrm>
            <a:off x="6271489" y="779090"/>
            <a:ext cx="1" cy="437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3">
            <a:extLst>
              <a:ext uri="{FF2B5EF4-FFF2-40B4-BE49-F238E27FC236}">
                <a16:creationId xmlns:a16="http://schemas.microsoft.com/office/drawing/2014/main" id="{9C3FC60D-4FE0-4DB7-8F35-CFC64480257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6188DD4-BD1A-4BD3-A9F6-0320A4BD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8150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78459-C71F-40A4-A96A-FA85FFCAC893}"/>
              </a:ext>
            </a:extLst>
          </p:cNvPr>
          <p:cNvSpPr txBox="1"/>
          <p:nvPr/>
        </p:nvSpPr>
        <p:spPr>
          <a:xfrm>
            <a:off x="424872" y="923699"/>
            <a:ext cx="768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Project With Northwind OData Services (</a:t>
            </a:r>
            <a:r>
              <a:rPr lang="en-US" dirty="0">
                <a:hlinkClick r:id="rId4"/>
              </a:rPr>
              <a:t>i18n File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AE0D3-7724-4A82-9E60-7C5EF52A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293031"/>
            <a:ext cx="10861964" cy="509853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BD3A3D-EEF8-45CE-976C-48B0691CA0F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B21581AE-DA2A-4C45-AF3D-DCFA9852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049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00F1-3D9C-4B99-BD83-9A733677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57" y="178691"/>
            <a:ext cx="10515600" cy="58444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System Architecture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F558B-4216-434E-ACD4-D3A479568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7A6F262-EC2F-4229-81A9-B30F61DB429B}"/>
              </a:ext>
            </a:extLst>
          </p:cNvPr>
          <p:cNvSpPr txBox="1"/>
          <p:nvPr/>
        </p:nvSpPr>
        <p:spPr>
          <a:xfrm>
            <a:off x="275057" y="914015"/>
            <a:ext cx="46031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architecture introduces the high-level architecture of SAP Fiori.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apps are built with SAPUI5 technology for web applications and iOS native and can be used on smartphones, tablets, and desktop computers.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launchpad is used to launch and run the apps.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C774C-B707-4951-A446-64C56CFB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34" y="1102661"/>
            <a:ext cx="696266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FB8E5A0-7470-490C-A8D3-5C7702B1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35809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10007</TotalTime>
  <Words>1113</Words>
  <Application>Microsoft Office PowerPoint</Application>
  <PresentationFormat>Widescreen</PresentationFormat>
  <Paragraphs>170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(Body)</vt:lpstr>
      <vt:lpstr>Calibri Light</vt:lpstr>
      <vt:lpstr>Consolas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Fiori System Architecture</vt:lpstr>
      <vt:lpstr>PowerPoint Presentation</vt:lpstr>
      <vt:lpstr>Two types of SAP-Fiori app implementations</vt:lpstr>
      <vt:lpstr>PowerPoint Presentation</vt:lpstr>
      <vt:lpstr>Pre-requisites for Standard Fiori App</vt:lpstr>
      <vt:lpstr>Relationship between Front-End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1057</cp:revision>
  <dcterms:created xsi:type="dcterms:W3CDTF">2016-07-10T03:33:26Z</dcterms:created>
  <dcterms:modified xsi:type="dcterms:W3CDTF">2021-09-24T10:57:39Z</dcterms:modified>
</cp:coreProperties>
</file>